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23"/>
  </p:notesMasterIdLst>
  <p:sldIdLst>
    <p:sldId id="1369" r:id="rId3"/>
    <p:sldId id="1407" r:id="rId4"/>
    <p:sldId id="1408" r:id="rId5"/>
    <p:sldId id="1409" r:id="rId6"/>
    <p:sldId id="1396" r:id="rId7"/>
    <p:sldId id="1402" r:id="rId8"/>
    <p:sldId id="1403" r:id="rId9"/>
    <p:sldId id="1401" r:id="rId10"/>
    <p:sldId id="1404" r:id="rId11"/>
    <p:sldId id="1406" r:id="rId12"/>
    <p:sldId id="1405" r:id="rId13"/>
    <p:sldId id="1410" r:id="rId14"/>
    <p:sldId id="1411" r:id="rId15"/>
    <p:sldId id="1412" r:id="rId16"/>
    <p:sldId id="1413" r:id="rId17"/>
    <p:sldId id="1414" r:id="rId18"/>
    <p:sldId id="1415" r:id="rId19"/>
    <p:sldId id="1416" r:id="rId20"/>
    <p:sldId id="1417" r:id="rId21"/>
    <p:sldId id="1366" r:id="rId22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5"/>
    <a:srgbClr val="DDDDDD"/>
    <a:srgbClr val="B2B2B2"/>
    <a:srgbClr val="FFFFFF"/>
    <a:srgbClr val="808080"/>
    <a:srgbClr val="5F5F5F"/>
    <a:srgbClr val="000000"/>
    <a:srgbClr val="C0C0C0"/>
    <a:srgbClr val="7F7F7F"/>
    <a:srgbClr val="328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40" autoAdjust="0"/>
    <p:restoredTop sz="95083" autoAdjust="0"/>
  </p:normalViewPr>
  <p:slideViewPr>
    <p:cSldViewPr snapToObjects="1">
      <p:cViewPr>
        <p:scale>
          <a:sx n="66" d="100"/>
          <a:sy n="66" d="100"/>
        </p:scale>
        <p:origin x="209" y="396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7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26.01.2018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FCN-SSD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VGG</a:t>
            </a:r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anchor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sizes</a:t>
            </a:r>
            <a:r>
              <a:rPr lang="de-DE" dirty="0"/>
              <a:t> and </a:t>
            </a:r>
            <a:r>
              <a:rPr lang="de-DE" dirty="0" err="1"/>
              <a:t>ratios</a:t>
            </a:r>
            <a:r>
              <a:rPr lang="de-DE" dirty="0"/>
              <a:t> (</a:t>
            </a:r>
            <a:r>
              <a:rPr lang="de-DE" dirty="0" err="1"/>
              <a:t>adjustment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)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box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box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near</a:t>
            </a:r>
            <a:r>
              <a:rPr lang="de-DE" dirty="0"/>
              <a:t> at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bb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unused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deleted</a:t>
            </a:r>
            <a:r>
              <a:rPr lang="de-DE" dirty="0"/>
              <a:t> and non-maximum </a:t>
            </a:r>
            <a:r>
              <a:rPr lang="de-DE" dirty="0" err="1"/>
              <a:t>suppression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final </a:t>
            </a:r>
            <a:r>
              <a:rPr lang="de-DE" dirty="0" err="1"/>
              <a:t>boxes</a:t>
            </a:r>
            <a:endParaRPr lang="de-DE" dirty="0"/>
          </a:p>
          <a:p>
            <a:pPr lvl="1"/>
            <a:r>
              <a:rPr lang="de-DE" dirty="0"/>
              <a:t>Boxes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on multiple feature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feature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and 6 </a:t>
            </a:r>
            <a:r>
              <a:rPr lang="de-DE" dirty="0" err="1"/>
              <a:t>boxes</a:t>
            </a:r>
            <a:r>
              <a:rPr lang="de-DE" dirty="0"/>
              <a:t> per </a:t>
            </a:r>
            <a:r>
              <a:rPr lang="de-DE" dirty="0" err="1"/>
              <a:t>layer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2F0A06-6171-4657-8C49-314AE3BF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5" y="2816932"/>
            <a:ext cx="6562711" cy="2196244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B9AD7A-FDF4-46DE-9ED5-0771384D321B}"/>
              </a:ext>
            </a:extLst>
          </p:cNvPr>
          <p:cNvGrpSpPr/>
          <p:nvPr/>
        </p:nvGrpSpPr>
        <p:grpSpPr>
          <a:xfrm>
            <a:off x="1069366" y="5125746"/>
            <a:ext cx="231789" cy="231789"/>
            <a:chOff x="1739516" y="4869160"/>
            <a:chExt cx="432048" cy="43204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736AD1D8-2F72-4172-97A6-1C9537127F5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52C386F1-B681-410F-A92F-B4EA223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ACE5717-B87F-42C8-A5CB-E62480400088}"/>
              </a:ext>
            </a:extLst>
          </p:cNvPr>
          <p:cNvGrpSpPr/>
          <p:nvPr/>
        </p:nvGrpSpPr>
        <p:grpSpPr>
          <a:xfrm>
            <a:off x="1069366" y="5516248"/>
            <a:ext cx="231789" cy="231789"/>
            <a:chOff x="1739516" y="4869160"/>
            <a:chExt cx="432048" cy="432048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BB99132-371A-46D1-A156-FDB9CEED88BC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406E5E63-F144-4FB7-8193-A6885A0DB9F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E53EA290-8B62-482E-AD11-AEC6C9E9C1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9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/>
              <a:t>Up and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frameworks</a:t>
            </a:r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and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– </a:t>
            </a:r>
            <a:r>
              <a:rPr lang="de-DE" dirty="0" err="1"/>
              <a:t>inputs</a:t>
            </a:r>
            <a:r>
              <a:rPr lang="de-DE" dirty="0"/>
              <a:t>?!</a:t>
            </a:r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/>
              <a:t>Both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VGG </a:t>
            </a:r>
            <a:r>
              <a:rPr lang="de-DE" dirty="0" err="1"/>
              <a:t>for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endParaRPr lang="de-DE" dirty="0"/>
          </a:p>
          <a:p>
            <a:pPr lvl="1"/>
            <a:r>
              <a:rPr lang="de-DE" dirty="0"/>
              <a:t>Both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</a:t>
            </a:r>
            <a:r>
              <a:rPr lang="de-DE" dirty="0" err="1"/>
              <a:t>Tensorflow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Inference</a:t>
            </a:r>
            <a:r>
              <a:rPr lang="de-DE" dirty="0"/>
              <a:t> Speed:</a:t>
            </a:r>
          </a:p>
          <a:p>
            <a:pPr marL="459306" lvl="2" indent="0">
              <a:buNone/>
            </a:pPr>
            <a:r>
              <a:rPr lang="de-DE" dirty="0" err="1"/>
              <a:t>DeconvNet</a:t>
            </a:r>
            <a:r>
              <a:rPr lang="de-DE" dirty="0"/>
              <a:t>: ~200 </a:t>
            </a:r>
            <a:r>
              <a:rPr lang="de-DE" dirty="0" err="1"/>
              <a:t>ms</a:t>
            </a:r>
            <a:r>
              <a:rPr lang="de-DE" dirty="0"/>
              <a:t> on CPU, SSD: ~22 </a:t>
            </a:r>
            <a:r>
              <a:rPr lang="de-DE" dirty="0" err="1"/>
              <a:t>ms</a:t>
            </a:r>
            <a:r>
              <a:rPr lang="de-DE" dirty="0"/>
              <a:t> on Titan X</a:t>
            </a:r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06151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D4893D06-99AE-49C6-B987-AEC2E55CCF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9" t="6951" r="2952" b="4445"/>
          <a:stretch/>
        </p:blipFill>
        <p:spPr>
          <a:xfrm flipH="1">
            <a:off x="4703207" y="4653961"/>
            <a:ext cx="324036" cy="30214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EF2C795-84CD-437A-AA1D-503E293B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533" t="-31066" b="-39798"/>
          <a:stretch>
            <a:fillRect/>
          </a:stretch>
        </p:blipFill>
        <p:spPr>
          <a:xfrm>
            <a:off x="1020172" y="3432467"/>
            <a:ext cx="267792" cy="396044"/>
          </a:xfrm>
          <a:custGeom>
            <a:avLst/>
            <a:gdLst>
              <a:gd name="connsiteX0" fmla="*/ 144016 w 267792"/>
              <a:gd name="connsiteY0" fmla="*/ 72008 h 396044"/>
              <a:gd name="connsiteX1" fmla="*/ 267792 w 267792"/>
              <a:gd name="connsiteY1" fmla="*/ 72008 h 396044"/>
              <a:gd name="connsiteX2" fmla="*/ 267792 w 267792"/>
              <a:gd name="connsiteY2" fmla="*/ 303797 h 396044"/>
              <a:gd name="connsiteX3" fmla="*/ 144016 w 267792"/>
              <a:gd name="connsiteY3" fmla="*/ 303797 h 396044"/>
              <a:gd name="connsiteX4" fmla="*/ 0 w 267792"/>
              <a:gd name="connsiteY4" fmla="*/ 0 h 396044"/>
              <a:gd name="connsiteX5" fmla="*/ 144016 w 267792"/>
              <a:gd name="connsiteY5" fmla="*/ 0 h 396044"/>
              <a:gd name="connsiteX6" fmla="*/ 144016 w 267792"/>
              <a:gd name="connsiteY6" fmla="*/ 72008 h 396044"/>
              <a:gd name="connsiteX7" fmla="*/ 36003 w 267792"/>
              <a:gd name="connsiteY7" fmla="*/ 72008 h 396044"/>
              <a:gd name="connsiteX8" fmla="*/ 36003 w 267792"/>
              <a:gd name="connsiteY8" fmla="*/ 303797 h 396044"/>
              <a:gd name="connsiteX9" fmla="*/ 144016 w 267792"/>
              <a:gd name="connsiteY9" fmla="*/ 303797 h 396044"/>
              <a:gd name="connsiteX10" fmla="*/ 144016 w 267792"/>
              <a:gd name="connsiteY10" fmla="*/ 396044 h 396044"/>
              <a:gd name="connsiteX11" fmla="*/ 0 w 267792"/>
              <a:gd name="connsiteY11" fmla="*/ 396044 h 39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792" h="396044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5B95ACF-9121-48F3-BECE-532E2973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6728" r="-8732" b="-27965"/>
          <a:stretch>
            <a:fillRect/>
          </a:stretch>
        </p:blipFill>
        <p:spPr>
          <a:xfrm>
            <a:off x="1055439" y="3465004"/>
            <a:ext cx="252029" cy="335381"/>
          </a:xfrm>
          <a:custGeom>
            <a:avLst/>
            <a:gdLst>
              <a:gd name="connsiteX0" fmla="*/ 0 w 252029"/>
              <a:gd name="connsiteY0" fmla="*/ 38773 h 335381"/>
              <a:gd name="connsiteX1" fmla="*/ 115894 w 252029"/>
              <a:gd name="connsiteY1" fmla="*/ 38773 h 335381"/>
              <a:gd name="connsiteX2" fmla="*/ 115894 w 252029"/>
              <a:gd name="connsiteY2" fmla="*/ 270562 h 335381"/>
              <a:gd name="connsiteX3" fmla="*/ 0 w 252029"/>
              <a:gd name="connsiteY3" fmla="*/ 270562 h 335381"/>
              <a:gd name="connsiteX4" fmla="*/ 115894 w 252029"/>
              <a:gd name="connsiteY4" fmla="*/ 0 h 335381"/>
              <a:gd name="connsiteX5" fmla="*/ 252029 w 252029"/>
              <a:gd name="connsiteY5" fmla="*/ 0 h 335381"/>
              <a:gd name="connsiteX6" fmla="*/ 252029 w 252029"/>
              <a:gd name="connsiteY6" fmla="*/ 335381 h 335381"/>
              <a:gd name="connsiteX7" fmla="*/ 115894 w 252029"/>
              <a:gd name="connsiteY7" fmla="*/ 335381 h 335381"/>
              <a:gd name="connsiteX8" fmla="*/ 115894 w 252029"/>
              <a:gd name="connsiteY8" fmla="*/ 270562 h 335381"/>
              <a:gd name="connsiteX9" fmla="*/ 231789 w 252029"/>
              <a:gd name="connsiteY9" fmla="*/ 270562 h 335381"/>
              <a:gd name="connsiteX10" fmla="*/ 231789 w 252029"/>
              <a:gd name="connsiteY10" fmla="*/ 38773 h 335381"/>
              <a:gd name="connsiteX11" fmla="*/ 115894 w 252029"/>
              <a:gd name="connsiteY11" fmla="*/ 38773 h 33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9" h="335381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914909-D617-486A-9F0D-9B76F8C0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2302183"/>
            <a:ext cx="231789" cy="2317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407022-543E-444C-B212-15D026EF8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020" y="1449541"/>
            <a:ext cx="1811193" cy="193707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407E6BB-23F5-47DC-BDAC-C59555B59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188" y="2376032"/>
            <a:ext cx="3167616" cy="3940552"/>
          </a:xfrm>
          <a:prstGeom prst="rect">
            <a:avLst/>
          </a:prstGeom>
        </p:spPr>
      </p:pic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A037F88-3F3D-44BC-AE85-53905A1C9F2E}"/>
              </a:ext>
            </a:extLst>
          </p:cNvPr>
          <p:cNvGrpSpPr/>
          <p:nvPr/>
        </p:nvGrpSpPr>
        <p:grpSpPr>
          <a:xfrm>
            <a:off x="1055439" y="5093670"/>
            <a:ext cx="231789" cy="231789"/>
            <a:chOff x="1739516" y="4869160"/>
            <a:chExt cx="432048" cy="43204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AA3C62C0-C375-4645-9055-F7B03BD00A0B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7C812F5-C006-4762-9AF0-57FA29923F3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741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583880" y="1821999"/>
            <a:ext cx="32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</a:t>
            </a:r>
            <a:r>
              <a:rPr lang="en-US" sz="1800" dirty="0" err="1"/>
              <a:t>Upprojection</a:t>
            </a:r>
            <a:endParaRPr lang="en-US" sz="1800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918369" y="4429343"/>
            <a:ext cx="32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58388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36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87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93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7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Evaluation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endParaRPr lang="en-US" dirty="0"/>
          </a:p>
          <a:p>
            <a:r>
              <a:rPr lang="en-US" dirty="0"/>
              <a:t>Depth prediction: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Problems to overcome:</a:t>
            </a:r>
          </a:p>
          <a:p>
            <a:r>
              <a:rPr lang="en-US" dirty="0"/>
              <a:t>If learning rate too high, SSD loss will oscillate, depth loss will converge fast</a:t>
            </a:r>
          </a:p>
          <a:p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 general SSD loss has problems to converge, especially for positive bounding box examples and localization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variance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Problems to overcome:</a:t>
            </a:r>
          </a:p>
          <a:p>
            <a:r>
              <a:rPr lang="en-US" dirty="0">
                <a:sym typeface="Wingdings" panose="05000000000000000000" pitchFamily="2" charset="2"/>
              </a:rPr>
              <a:t>Further improve GTA V bounding boxes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Use other detectors than SSD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Should be possible with reasonable effort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0CE1DEC-AF88-44ED-854A-24AB98E31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26.01.2018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85341" y="3068960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DATASET BEISPIELBILDER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0CE1DEC-AF88-44ED-854A-24AB98E31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26.01.2018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01F6ABDB-B424-4881-BEDC-FAEB42F013AB}"/>
              </a:ext>
            </a:extLst>
          </p:cNvPr>
          <p:cNvGrpSpPr/>
          <p:nvPr/>
        </p:nvGrpSpPr>
        <p:grpSpPr>
          <a:xfrm>
            <a:off x="1307468" y="2259148"/>
            <a:ext cx="1927302" cy="1840674"/>
            <a:chOff x="1202724" y="2329303"/>
            <a:chExt cx="1927302" cy="1840674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2F40B332-A373-4EB5-A589-BE62227C899D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C02D7B9-F469-4031-98CD-80DA98B7A35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F684D9BB-42D9-4095-AE41-D65710D2C2D7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129DCC59-A0B4-4743-B730-B138BCEA802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BEA525B3-5B44-4D07-A4C5-F3001D682093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30D8E65E-BD82-4669-A15B-BD725D0F51EF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6B4F5B65-EA19-4546-A216-A5C29DAC24EC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DC32CC7B-10D2-483E-8495-50850236BD45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EB239D8B-BBC0-4032-91FD-BEE09697E0F6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555E4E96-506C-4596-B713-DC949E49D183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C06814D5-0BB0-48A7-A0D0-79AEE5E1766A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F7A56351-E006-4674-A24B-100C5D4B888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4CEB739-BE79-4326-8D8E-FF7C364388B9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A59C841C-0FD6-49E4-9E05-3908CBE4EFB1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696D5884-03EF-4448-A8B4-C767F5FDA04D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456E0C4F-CB2A-40F6-A06D-CC7B748738C8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493CD315-3EAA-4A39-A139-085AEE5AEC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C69CB060-C486-4721-B185-1AFEE3992C87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6069B76E-1541-4B4C-BCA6-A73E7B092637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5275B679-1FD8-4EA4-B7EB-810E1D1B9EBE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Verbinder: gewinkelt 59">
              <a:extLst>
                <a:ext uri="{FF2B5EF4-FFF2-40B4-BE49-F238E27FC236}">
                  <a16:creationId xmlns:a16="http://schemas.microsoft.com/office/drawing/2014/main" id="{1EE4F798-2512-4A00-9084-9ADA25F418DA}"/>
                </a:ext>
              </a:extLst>
            </p:cNvPr>
            <p:cNvCxnSpPr>
              <a:cxnSpLocks/>
              <a:stCxn id="22" idx="1"/>
              <a:endCxn id="55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834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 err="1"/>
              <a:t>DeepTLR</a:t>
            </a:r>
            <a:r>
              <a:rPr lang="de-DE" baseline="30000" dirty="0"/>
              <a:t>1</a:t>
            </a:r>
            <a:r>
              <a:rPr lang="en-US" dirty="0"/>
              <a:t> based object detection - class and bounding box regression</a:t>
            </a:r>
          </a:p>
          <a:p>
            <a:r>
              <a:rPr lang="en-US" dirty="0"/>
              <a:t>Caffe based solution from FZI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36E598B-A36A-4925-92EE-775FACD418BE}"/>
              </a:ext>
            </a:extLst>
          </p:cNvPr>
          <p:cNvSpPr txBox="1"/>
          <p:nvPr/>
        </p:nvSpPr>
        <p:spPr>
          <a:xfrm>
            <a:off x="914401" y="5697252"/>
            <a:ext cx="4962599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600" b="1" dirty="0"/>
              <a:t>Dataset</a:t>
            </a:r>
            <a:r>
              <a:rPr lang="de-DE" sz="1600" dirty="0"/>
              <a:t>: KITTI</a:t>
            </a:r>
            <a:r>
              <a:rPr lang="de-DE" sz="1600" baseline="30000" dirty="0"/>
              <a:t>2</a:t>
            </a:r>
            <a:r>
              <a:rPr lang="de-DE" sz="1600" dirty="0"/>
              <a:t> , GTA V</a:t>
            </a:r>
            <a:endParaRPr lang="de-DE" sz="1600" baseline="30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BB03559-DCF9-4FBD-B7A2-3FE7897A3E45}"/>
              </a:ext>
            </a:extLst>
          </p:cNvPr>
          <p:cNvSpPr txBox="1"/>
          <p:nvPr/>
        </p:nvSpPr>
        <p:spPr>
          <a:xfrm>
            <a:off x="914400" y="5957777"/>
            <a:ext cx="496260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200" baseline="30000" dirty="0"/>
              <a:t>1</a:t>
            </a:r>
            <a:r>
              <a:rPr lang="de-DE" sz="1200" dirty="0"/>
              <a:t>http://ieeexplore.ieee.org/</a:t>
            </a:r>
            <a:r>
              <a:rPr lang="de-DE" sz="1200" dirty="0" err="1"/>
              <a:t>stamp</a:t>
            </a:r>
            <a:r>
              <a:rPr lang="de-DE" sz="1200" dirty="0"/>
              <a:t>/</a:t>
            </a:r>
            <a:r>
              <a:rPr lang="de-DE" sz="1200" dirty="0" err="1"/>
              <a:t>stamp.jsp?tp</a:t>
            </a:r>
            <a:r>
              <a:rPr lang="de-DE" sz="1200" dirty="0"/>
              <a:t>=&amp;</a:t>
            </a:r>
            <a:r>
              <a:rPr lang="de-DE" sz="1200" dirty="0" err="1"/>
              <a:t>arnumber</a:t>
            </a:r>
            <a:r>
              <a:rPr lang="de-DE" sz="1200" dirty="0"/>
              <a:t>=7535408</a:t>
            </a:r>
          </a:p>
          <a:p>
            <a:r>
              <a:rPr lang="de-DE" sz="1200" baseline="30000" dirty="0"/>
              <a:t>2</a:t>
            </a:r>
            <a:r>
              <a:rPr lang="de-DE" sz="1200" dirty="0"/>
              <a:t>http://www.cvlibs.net/publications/Geiger2012CVPR.pdf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9D819A1-236C-4544-BFA1-F07D8791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23" y="4866229"/>
            <a:ext cx="2977646" cy="1452674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4614FD83-7753-4EE3-8DD9-06FFFC7E2B5A}"/>
              </a:ext>
            </a:extLst>
          </p:cNvPr>
          <p:cNvGrpSpPr/>
          <p:nvPr/>
        </p:nvGrpSpPr>
        <p:grpSpPr>
          <a:xfrm>
            <a:off x="1721514" y="1897857"/>
            <a:ext cx="8481332" cy="4008070"/>
            <a:chOff x="1721514" y="1897857"/>
            <a:chExt cx="8481332" cy="400807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1721514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4043772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3DDF5C4-5405-4F5F-A2D2-865EF2F2CAE1}"/>
                </a:ext>
              </a:extLst>
            </p:cNvPr>
            <p:cNvSpPr/>
            <p:nvPr/>
          </p:nvSpPr>
          <p:spPr>
            <a:xfrm>
              <a:off x="6399056" y="1897857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6399058" y="3765446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BA4CA35C-EC9D-4FF7-B67E-BE27D8E1FE0A}"/>
                </a:ext>
              </a:extLst>
            </p:cNvPr>
            <p:cNvSpPr/>
            <p:nvPr/>
          </p:nvSpPr>
          <p:spPr>
            <a:xfrm>
              <a:off x="7050194" y="1897857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7050195" y="3765446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7703545" y="3765446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3554742" y="3537012"/>
              <a:ext cx="48903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5B6AC074-11DF-4A7B-85E6-718E24060980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30D8FC1B-DBD1-4D39-BA50-2D3CB693B245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1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3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09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10" y="2960948"/>
              <a:ext cx="11754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784756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8369618" y="2744924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</a:t>
              </a: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D176444-2E57-47A1-AA49-6C38774E05F4}"/>
                </a:ext>
              </a:extLst>
            </p:cNvPr>
            <p:cNvSpPr/>
            <p:nvPr/>
          </p:nvSpPr>
          <p:spPr>
            <a:xfrm>
              <a:off x="6046216" y="5252421"/>
              <a:ext cx="2102012" cy="65350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157192"/>
            <a:ext cx="4541527" cy="453715"/>
            <a:chOff x="914400" y="5323859"/>
            <a:chExt cx="4541527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convolution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tiling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softmax</a:t>
              </a:r>
              <a:endParaRPr lang="en-US" sz="1600" dirty="0"/>
            </a:p>
          </p:txBody>
        </p:sp>
      </p:grpSp>
      <p:sp>
        <p:nvSpPr>
          <p:cNvPr id="75" name="Rechteck 74">
            <a:extLst>
              <a:ext uri="{FF2B5EF4-FFF2-40B4-BE49-F238E27FC236}">
                <a16:creationId xmlns:a16="http://schemas.microsoft.com/office/drawing/2014/main" id="{BC38426A-8FF6-48B4-8DE1-D29D2C0BFB62}"/>
              </a:ext>
            </a:extLst>
          </p:cNvPr>
          <p:cNvSpPr/>
          <p:nvPr/>
        </p:nvSpPr>
        <p:spPr>
          <a:xfrm>
            <a:off x="6059996" y="1828800"/>
            <a:ext cx="2052228" cy="34004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088BE7D0-FE52-4E46-B32E-F7822CCD70ED}"/>
              </a:ext>
            </a:extLst>
          </p:cNvPr>
          <p:cNvSpPr txBox="1"/>
          <p:nvPr/>
        </p:nvSpPr>
        <p:spPr>
          <a:xfrm>
            <a:off x="9153097" y="4812126"/>
            <a:ext cx="6480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100" dirty="0" err="1"/>
              <a:t>AlexNet</a:t>
            </a:r>
            <a:endParaRPr lang="de-DE" sz="1200" dirty="0"/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3DD23925-5439-476E-95B7-B2372C8F7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/>
              <a:t>Joint convolution depth prediction and object detection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600x400x3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 err="1"/>
              <a:t>Caffe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LMDB </a:t>
            </a:r>
            <a:r>
              <a:rPr lang="de-DE" dirty="0" err="1"/>
              <a:t>creation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M. Weber and A. </a:t>
            </a:r>
            <a:r>
              <a:rPr lang="de-DE" dirty="0" err="1"/>
              <a:t>Lesi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on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planned</a:t>
            </a:r>
            <a:endParaRPr lang="de-DE" dirty="0"/>
          </a:p>
          <a:p>
            <a:pPr lvl="1"/>
            <a:r>
              <a:rPr lang="de-DE" dirty="0" err="1"/>
              <a:t>Inference</a:t>
            </a:r>
            <a:r>
              <a:rPr lang="de-DE" dirty="0"/>
              <a:t> Speed: 20 – 45 </a:t>
            </a:r>
            <a:r>
              <a:rPr lang="de-DE" dirty="0" err="1"/>
              <a:t>ms</a:t>
            </a:r>
            <a:endParaRPr lang="de-DE" dirty="0"/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333115"/>
            <a:ext cx="231789" cy="23178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40B30BE-9FB4-4C2F-BA9D-D4D81175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14027"/>
            <a:ext cx="231789" cy="23178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2ACE570-06CF-4378-92C5-5AE1444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3503777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292BF0D6-3714-4450-B902-9761F62D4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" t="32021" r="-189" b="31382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E59F36-558F-4D1A-B5CE-E0389F3B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31" y="2391749"/>
            <a:ext cx="3230824" cy="3575529"/>
          </a:xfrm>
          <a:prstGeom prst="rect">
            <a:avLst/>
          </a:prstGeom>
        </p:spPr>
      </p:pic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4F59DAEC-6843-4ECB-907C-FEAD248C6E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9A72BB6-E77C-40B4-A33D-61914B49CB76}"/>
              </a:ext>
            </a:extLst>
          </p:cNvPr>
          <p:cNvGrpSpPr/>
          <p:nvPr/>
        </p:nvGrpSpPr>
        <p:grpSpPr>
          <a:xfrm>
            <a:off x="1055439" y="5082415"/>
            <a:ext cx="231789" cy="231789"/>
            <a:chOff x="1739516" y="4869160"/>
            <a:chExt cx="432048" cy="432048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AFBC26C6-756B-4D01-9D9D-5ECFA7CFE2A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E342116-D3BE-4867-ADD0-08107DCC4B79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72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FCN-SSD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Stages: </a:t>
            </a:r>
            <a:r>
              <a:rPr lang="en-US" dirty="0" err="1"/>
              <a:t>DeconvNet</a:t>
            </a:r>
            <a:r>
              <a:rPr lang="en-US" dirty="0"/>
              <a:t> for depth prediction + SSD detector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02777FD-8F9C-41A2-83F5-F4C8825B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458902"/>
            <a:ext cx="8424936" cy="47385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5669E5-8B4F-4C55-87BD-35A5F12C7C48}"/>
              </a:ext>
            </a:extLst>
          </p:cNvPr>
          <p:cNvSpPr/>
          <p:nvPr/>
        </p:nvSpPr>
        <p:spPr>
          <a:xfrm>
            <a:off x="3575720" y="3789040"/>
            <a:ext cx="360040" cy="720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36FB289-0D49-462B-BFD7-D843EF10CCA1}"/>
              </a:ext>
            </a:extLst>
          </p:cNvPr>
          <p:cNvSpPr txBox="1"/>
          <p:nvPr/>
        </p:nvSpPr>
        <p:spPr>
          <a:xfrm>
            <a:off x="2927648" y="3655767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431704" y="5733256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ACB8E64-7ACC-4E70-8259-06AFFF1CBB05}"/>
              </a:ext>
            </a:extLst>
          </p:cNvPr>
          <p:cNvSpPr txBox="1"/>
          <p:nvPr/>
        </p:nvSpPr>
        <p:spPr>
          <a:xfrm>
            <a:off x="2783632" y="5663062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FCN-SSD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pooling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unpooling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65F6CAF-BF30-41B4-860C-BD70FF9CD2A4}"/>
              </a:ext>
            </a:extLst>
          </p:cNvPr>
          <p:cNvGrpSpPr/>
          <p:nvPr/>
        </p:nvGrpSpPr>
        <p:grpSpPr>
          <a:xfrm>
            <a:off x="4905971" y="944724"/>
            <a:ext cx="13824457" cy="4322768"/>
            <a:chOff x="4904391" y="1880828"/>
            <a:chExt cx="13824457" cy="4322768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950E41E-1DCC-4A8A-8EC5-175CFF646E0D}"/>
                </a:ext>
              </a:extLst>
            </p:cNvPr>
            <p:cNvSpPr txBox="1"/>
            <p:nvPr/>
          </p:nvSpPr>
          <p:spPr>
            <a:xfrm>
              <a:off x="12395120" y="1880828"/>
              <a:ext cx="6333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Pooling: </a:t>
              </a:r>
              <a:r>
                <a:rPr lang="en-US" sz="1800" dirty="0"/>
                <a:t>filter noisy activations in lower layers with single value representation</a:t>
              </a:r>
            </a:p>
            <a:p>
              <a:pPr defTabSz="538163"/>
              <a:r>
                <a:rPr lang="en-US" sz="1800" dirty="0"/>
                <a:t>	spatial information lost, critical for localization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89E0ED9-FDFB-4A71-A2FA-D9C84C0C1AAB}"/>
                </a:ext>
              </a:extLst>
            </p:cNvPr>
            <p:cNvSpPr txBox="1"/>
            <p:nvPr/>
          </p:nvSpPr>
          <p:spPr>
            <a:xfrm>
              <a:off x="4904391" y="2977419"/>
              <a:ext cx="63337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/>
                <a:t>Unpooling</a:t>
              </a:r>
              <a:r>
                <a:rPr lang="en-US" sz="1800" b="1" dirty="0"/>
                <a:t>: </a:t>
              </a:r>
              <a:r>
                <a:rPr lang="en-US" sz="1800" dirty="0"/>
                <a:t>Reverse operation of pooling</a:t>
              </a:r>
            </a:p>
            <a:p>
              <a:r>
                <a:rPr lang="en-US" sz="1800" dirty="0"/>
                <a:t> 	increases the spatial resolution of feature maps</a:t>
              </a: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B9BCEBA-3DB4-42BA-9F3D-0859AFF7130E}"/>
                </a:ext>
              </a:extLst>
            </p:cNvPr>
            <p:cNvGrpSpPr/>
            <p:nvPr/>
          </p:nvGrpSpPr>
          <p:grpSpPr>
            <a:xfrm>
              <a:off x="12719436" y="2514421"/>
              <a:ext cx="231789" cy="231789"/>
              <a:chOff x="15763170" y="4512034"/>
              <a:chExt cx="432048" cy="432048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79C5951-C0C3-42C6-973F-F384B9231174}"/>
                  </a:ext>
                </a:extLst>
              </p:cNvPr>
              <p:cNvSpPr/>
              <p:nvPr/>
            </p:nvSpPr>
            <p:spPr>
              <a:xfrm>
                <a:off x="15763170" y="4512034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0C48B968-4AF2-4853-947E-6D8A171E5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61910" y="4728059"/>
                <a:ext cx="252028" cy="0"/>
              </a:xfrm>
              <a:prstGeom prst="straightConnector1">
                <a:avLst/>
              </a:prstGeom>
              <a:ln w="12700" cap="rnd">
                <a:solidFill>
                  <a:schemeClr val="bg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510BD15-0447-4853-93BE-DD6C79E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6003374" y="6203596"/>
              <a:ext cx="135210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ED11819-7D94-4DD0-98CC-DBE4D41FEC99}"/>
              </a:ext>
            </a:extLst>
          </p:cNvPr>
          <p:cNvSpPr txBox="1"/>
          <p:nvPr/>
        </p:nvSpPr>
        <p:spPr>
          <a:xfrm>
            <a:off x="4927376" y="4697677"/>
            <a:ext cx="6333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Up-projection: </a:t>
            </a:r>
            <a:r>
              <a:rPr lang="en-US" sz="1800" dirty="0"/>
              <a:t>adds a 3x3 convolution after the </a:t>
            </a:r>
            <a:r>
              <a:rPr lang="en-US" sz="1800" dirty="0" err="1"/>
              <a:t>Unpooling</a:t>
            </a:r>
            <a:r>
              <a:rPr lang="en-US" sz="1800" dirty="0"/>
              <a:t> and a projection (=res-blocks) connection from the lower resolution  feature map to the result</a:t>
            </a:r>
          </a:p>
          <a:p>
            <a:pPr defTabSz="538163"/>
            <a:r>
              <a:rPr lang="en-US" sz="1800" dirty="0"/>
              <a:t>	high-level info efficiently passed forward</a:t>
            </a:r>
          </a:p>
          <a:p>
            <a:pPr defTabSz="538163"/>
            <a:r>
              <a:rPr lang="en-US" sz="1800" dirty="0"/>
              <a:t>	increase feature map sizes</a:t>
            </a:r>
          </a:p>
          <a:p>
            <a:endParaRPr lang="en-US" sz="1800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238313" y="5584295"/>
            <a:ext cx="231789" cy="231789"/>
            <a:chOff x="1739516" y="4869160"/>
            <a:chExt cx="432048" cy="43204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83F849B1-258C-41A2-BE51-3138C6A8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83" y="5226577"/>
            <a:ext cx="3254516" cy="10743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FCAFB31-803C-4FD6-9D20-15C700C9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83" y="4905367"/>
            <a:ext cx="2971881" cy="451674"/>
          </a:xfrm>
          <a:prstGeom prst="rect">
            <a:avLst/>
          </a:prstGeom>
        </p:spPr>
      </p:pic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1D3F9736-FAD7-466A-8BF7-DF3363652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80546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30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889059" y="2416255"/>
            <a:ext cx="231789" cy="231789"/>
            <a:chOff x="1739516" y="4869160"/>
            <a:chExt cx="432048" cy="432048"/>
          </a:xfrm>
        </p:grpSpPr>
        <p:sp>
          <p:nvSpPr>
            <p:cNvPr id="31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238313" y="5882562"/>
            <a:ext cx="231789" cy="231789"/>
            <a:chOff x="1739516" y="4869160"/>
            <a:chExt cx="432048" cy="432048"/>
          </a:xfrm>
        </p:grpSpPr>
        <p:sp>
          <p:nvSpPr>
            <p:cNvPr id="35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feld 13">
            <a:extLst>
              <a:ext uri="{FF2B5EF4-FFF2-40B4-BE49-F238E27FC236}">
                <a16:creationId xmlns:a16="http://schemas.microsoft.com/office/drawing/2014/main" id="{089E0ED9-FDFB-4A71-A2FA-D9C84C0C1AAB}"/>
              </a:ext>
            </a:extLst>
          </p:cNvPr>
          <p:cNvSpPr txBox="1"/>
          <p:nvPr/>
        </p:nvSpPr>
        <p:spPr>
          <a:xfrm>
            <a:off x="4905971" y="3284984"/>
            <a:ext cx="633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Deconvolution: </a:t>
            </a:r>
            <a:r>
              <a:rPr lang="en-US" sz="1800" dirty="0"/>
              <a:t>Reverse operation of convolution</a:t>
            </a:r>
          </a:p>
          <a:p>
            <a:r>
              <a:rPr lang="en-US" sz="1800" dirty="0"/>
              <a:t> 	      single input activation with multiple outputs</a:t>
            </a:r>
          </a:p>
          <a:p>
            <a:r>
              <a:rPr lang="en-US" sz="1800" dirty="0"/>
              <a:t>	      enlarged and dense activation map</a:t>
            </a:r>
          </a:p>
        </p:txBody>
      </p:sp>
      <p:grpSp>
        <p:nvGrpSpPr>
          <p:cNvPr id="38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6276020" y="3640241"/>
            <a:ext cx="231789" cy="231789"/>
            <a:chOff x="1739516" y="4869160"/>
            <a:chExt cx="432048" cy="432048"/>
          </a:xfrm>
        </p:grpSpPr>
        <p:sp>
          <p:nvSpPr>
            <p:cNvPr id="39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6276020" y="3935393"/>
            <a:ext cx="231789" cy="231789"/>
            <a:chOff x="1739516" y="4869160"/>
            <a:chExt cx="432048" cy="432048"/>
          </a:xfrm>
        </p:grpSpPr>
        <p:sp>
          <p:nvSpPr>
            <p:cNvPr id="42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Grafik 4">
            <a:extLst>
              <a:ext uri="{FF2B5EF4-FFF2-40B4-BE49-F238E27FC236}">
                <a16:creationId xmlns:a16="http://schemas.microsoft.com/office/drawing/2014/main" id="{244EF0D4-B033-4FEA-8D24-1C4D1E64A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955325"/>
            <a:ext cx="3844216" cy="256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68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1508</Words>
  <Application>Microsoft Office PowerPoint</Application>
  <PresentationFormat>Breitbild</PresentationFormat>
  <Paragraphs>286</Paragraphs>
  <Slides>20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30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</vt:lpstr>
      <vt:lpstr>2. DeepTLR+Conv</vt:lpstr>
      <vt:lpstr>2. DeepTLR</vt:lpstr>
      <vt:lpstr>2. FCN-SSD</vt:lpstr>
      <vt:lpstr>2. FCN-SSD</vt:lpstr>
      <vt:lpstr>2. FCN-SSD</vt:lpstr>
      <vt:lpstr>2. Concept</vt:lpstr>
      <vt:lpstr>4. FCN-DSSD</vt:lpstr>
      <vt:lpstr>4. FCN-DSSD</vt:lpstr>
      <vt:lpstr>4. FCN-DSSD</vt:lpstr>
      <vt:lpstr>4. FCN-DSSD</vt:lpstr>
      <vt:lpstr>4. FCN-DSSD</vt:lpstr>
      <vt:lpstr>2. Evaluation</vt:lpstr>
      <vt:lpstr>6. Future Work</vt:lpstr>
      <vt:lpstr>6. 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1617</cp:revision>
  <dcterms:created xsi:type="dcterms:W3CDTF">2014-10-08T23:03:32Z</dcterms:created>
  <dcterms:modified xsi:type="dcterms:W3CDTF">2018-03-18T13:23:52Z</dcterms:modified>
</cp:coreProperties>
</file>